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13"/>
  </p:notesMasterIdLst>
  <p:sldIdLst>
    <p:sldId id="256" r:id="rId2"/>
    <p:sldId id="267" r:id="rId3"/>
    <p:sldId id="268" r:id="rId4"/>
    <p:sldId id="269" r:id="rId5"/>
    <p:sldId id="270" r:id="rId6"/>
    <p:sldId id="271" r:id="rId7"/>
    <p:sldId id="272" r:id="rId8"/>
    <p:sldId id="273" r:id="rId9"/>
    <p:sldId id="274" r:id="rId10"/>
    <p:sldId id="275" r:id="rId11"/>
    <p:sldId id="27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Avenir LT" pitchFamily="2" charset="0"/>
      <p:regular r:id="rId18"/>
      <p:italic r:id="rId19"/>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9474" autoAdjust="0"/>
  </p:normalViewPr>
  <p:slideViewPr>
    <p:cSldViewPr snapToGrid="0">
      <p:cViewPr varScale="1">
        <p:scale>
          <a:sx n="89" d="100"/>
          <a:sy n="89" d="100"/>
        </p:scale>
        <p:origin x="1176" y="78"/>
      </p:cViewPr>
      <p:guideLst/>
    </p:cSldViewPr>
  </p:slideViewPr>
  <p:outlineViewPr>
    <p:cViewPr>
      <p:scale>
        <a:sx n="33" d="100"/>
        <a:sy n="33" d="100"/>
      </p:scale>
      <p:origin x="0" y="-1302"/>
    </p:cViewPr>
  </p:outlineViewPr>
  <p:notesTextViewPr>
    <p:cViewPr>
      <p:scale>
        <a:sx n="1" d="1"/>
        <a:sy n="1" d="1"/>
      </p:scale>
      <p:origin x="0" y="0"/>
    </p:cViewPr>
  </p:notesTextViewPr>
  <p:notesViewPr>
    <p:cSldViewPr snapToGrid="0">
      <p:cViewPr varScale="1">
        <p:scale>
          <a:sx n="99" d="100"/>
          <a:sy n="99" d="100"/>
        </p:scale>
        <p:origin x="357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BCA136-90C8-4715-823A-D601EE0EA068}" type="datetimeFigureOut">
              <a:rPr lang="nl-NL" smtClean="0"/>
              <a:t>12-6-2017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1E182-F4E4-46D6-9224-9CAEAC646D0D}" type="slidenum">
              <a:rPr lang="nl-NL" smtClean="0"/>
              <a:t>‹nr.›</a:t>
            </a:fld>
            <a:endParaRPr lang="nl-NL"/>
          </a:p>
        </p:txBody>
      </p:sp>
    </p:spTree>
    <p:extLst>
      <p:ext uri="{BB962C8B-B14F-4D97-AF65-F5344CB8AC3E}">
        <p14:creationId xmlns:p14="http://schemas.microsoft.com/office/powerpoint/2010/main" val="4209008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BA1E182-F4E4-46D6-9224-9CAEAC646D0D}" type="slidenum">
              <a:rPr lang="nl-NL" smtClean="0"/>
              <a:t>1</a:t>
            </a:fld>
            <a:endParaRPr lang="nl-NL"/>
          </a:p>
        </p:txBody>
      </p:sp>
    </p:spTree>
    <p:extLst>
      <p:ext uri="{BB962C8B-B14F-4D97-AF65-F5344CB8AC3E}">
        <p14:creationId xmlns:p14="http://schemas.microsoft.com/office/powerpoint/2010/main" val="274560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Er was eens… een jonge geitenhoeder </a:t>
            </a:r>
            <a:r>
              <a:rPr lang="nl-NL" sz="1200" kern="1200" dirty="0" err="1">
                <a:solidFill>
                  <a:schemeClr val="tx1"/>
                </a:solidFill>
                <a:effectLst/>
                <a:latin typeface="+mn-lt"/>
                <a:ea typeface="+mn-ea"/>
                <a:cs typeface="+mn-cs"/>
              </a:rPr>
              <a:t>Kaldi</a:t>
            </a:r>
            <a:r>
              <a:rPr lang="nl-NL" sz="1200" kern="1200" dirty="0">
                <a:solidFill>
                  <a:schemeClr val="tx1"/>
                </a:solidFill>
                <a:effectLst/>
                <a:latin typeface="+mn-lt"/>
                <a:ea typeface="+mn-ea"/>
                <a:cs typeface="+mn-cs"/>
              </a:rPr>
              <a:t> in het bergland van Ethiopië. Hij had gemerkt dat zijn geiten na het eten van een bepaald soort bes heel veel energie kregen, ze gingen springen en dansen. Nadat de geitenhoeder ook de bessen at voelde hij zicht goed en helder en hij had het gevoel dat hij niet meer moe zou worden.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Later bracht de geitenhoeder de bessen naar de monniken in het dorp. Zij maakt er drank van om in de nachten wakker te blijven om te bidden.</a:t>
            </a:r>
          </a:p>
        </p:txBody>
      </p:sp>
      <p:sp>
        <p:nvSpPr>
          <p:cNvPr id="4" name="Tijdelijke aanduiding voor dianummer 3"/>
          <p:cNvSpPr>
            <a:spLocks noGrp="1"/>
          </p:cNvSpPr>
          <p:nvPr>
            <p:ph type="sldNum" sz="quarter" idx="10"/>
          </p:nvPr>
        </p:nvSpPr>
        <p:spPr/>
        <p:txBody>
          <a:bodyPr/>
          <a:lstStyle/>
          <a:p>
            <a:fld id="{ABA1E182-F4E4-46D6-9224-9CAEAC646D0D}" type="slidenum">
              <a:rPr lang="nl-NL" smtClean="0"/>
              <a:t>3</a:t>
            </a:fld>
            <a:endParaRPr lang="nl-NL"/>
          </a:p>
        </p:txBody>
      </p:sp>
    </p:spTree>
    <p:extLst>
      <p:ext uri="{BB962C8B-B14F-4D97-AF65-F5344CB8AC3E}">
        <p14:creationId xmlns:p14="http://schemas.microsoft.com/office/powerpoint/2010/main" val="1399820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Voordat de kop koffie klaar is, heeft de koffie al een lange reis afgelegd. De plant groeit in warme landen zoals: Brazilië, Vietnam, Colombia, en Indonesië. De planten groeien zo’n 6 tot 8 weken. Na dat de bloem bevrucht is, vormt zich langzaam de koffiebes. Het rijpen van de bes duurt 8 tot 12 weken. De bes krijgt dan een rode kleur.</a:t>
            </a:r>
          </a:p>
          <a:p>
            <a:endParaRPr lang="nl-NL" dirty="0"/>
          </a:p>
        </p:txBody>
      </p:sp>
      <p:sp>
        <p:nvSpPr>
          <p:cNvPr id="4" name="Tijdelijke aanduiding voor dianummer 3"/>
          <p:cNvSpPr>
            <a:spLocks noGrp="1"/>
          </p:cNvSpPr>
          <p:nvPr>
            <p:ph type="sldNum" sz="quarter" idx="10"/>
          </p:nvPr>
        </p:nvSpPr>
        <p:spPr/>
        <p:txBody>
          <a:bodyPr/>
          <a:lstStyle/>
          <a:p>
            <a:fld id="{ABA1E182-F4E4-46D6-9224-9CAEAC646D0D}" type="slidenum">
              <a:rPr lang="nl-NL" smtClean="0"/>
              <a:t>4</a:t>
            </a:fld>
            <a:endParaRPr lang="nl-NL"/>
          </a:p>
        </p:txBody>
      </p:sp>
    </p:spTree>
    <p:extLst>
      <p:ext uri="{BB962C8B-B14F-4D97-AF65-F5344CB8AC3E}">
        <p14:creationId xmlns:p14="http://schemas.microsoft.com/office/powerpoint/2010/main" val="279870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Na acht of negen maanden worden de bessen geoogst. </a:t>
            </a:r>
          </a:p>
          <a:p>
            <a:pPr marL="0" indent="0">
              <a:buNone/>
            </a:pPr>
            <a:r>
              <a:rPr lang="nl-NL" dirty="0"/>
              <a:t>In de koffiebessen zitten koffiebonen. Om die koffieboon uit de koffiebes te krijgen zijn er twee manieren.</a:t>
            </a:r>
          </a:p>
          <a:p>
            <a:pPr marL="514350" indent="-514350">
              <a:buAutoNum type="arabicParenR"/>
            </a:pPr>
            <a:r>
              <a:rPr lang="nl-NL" dirty="0"/>
              <a:t>Door middel van stromend water en daarna het vruchtvlees (dit is een schil om de koffieboon heen) er af te pellen.</a:t>
            </a:r>
          </a:p>
          <a:p>
            <a:pPr marL="514350" indent="-514350">
              <a:buAutoNum type="arabicParenR"/>
            </a:pPr>
            <a:r>
              <a:rPr lang="nl-NL" dirty="0"/>
              <a:t>De koffiebessen in de zon laten drogen tot dat de koffieboon zichzelf eruit perst.</a:t>
            </a:r>
          </a:p>
          <a:p>
            <a:endParaRPr lang="nl-NL" dirty="0"/>
          </a:p>
        </p:txBody>
      </p:sp>
      <p:sp>
        <p:nvSpPr>
          <p:cNvPr id="4" name="Tijdelijke aanduiding voor dianummer 3"/>
          <p:cNvSpPr>
            <a:spLocks noGrp="1"/>
          </p:cNvSpPr>
          <p:nvPr>
            <p:ph type="sldNum" sz="quarter" idx="10"/>
          </p:nvPr>
        </p:nvSpPr>
        <p:spPr/>
        <p:txBody>
          <a:bodyPr/>
          <a:lstStyle/>
          <a:p>
            <a:fld id="{ABA1E182-F4E4-46D6-9224-9CAEAC646D0D}" type="slidenum">
              <a:rPr lang="nl-NL" smtClean="0"/>
              <a:t>5</a:t>
            </a:fld>
            <a:endParaRPr lang="nl-NL"/>
          </a:p>
        </p:txBody>
      </p:sp>
    </p:spTree>
    <p:extLst>
      <p:ext uri="{BB962C8B-B14F-4D97-AF65-F5344CB8AC3E}">
        <p14:creationId xmlns:p14="http://schemas.microsoft.com/office/powerpoint/2010/main" val="3416725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Vervolgens gaan de koffiebonen naar de branderij. Door het roosteren krijgen de koffiebonen hun bruine kleur, geur en smaak. </a:t>
            </a:r>
          </a:p>
          <a:p>
            <a:pPr marL="0" indent="0">
              <a:buNone/>
            </a:pPr>
            <a:endParaRPr lang="nl-NL" dirty="0"/>
          </a:p>
          <a:p>
            <a:pPr marL="0" indent="0">
              <a:buNone/>
            </a:pPr>
            <a:r>
              <a:rPr lang="nl-NL" dirty="0"/>
              <a:t>Vervolgens kunnen de bonen gemalen worden en daarvan kan koffie gezet worden. </a:t>
            </a:r>
          </a:p>
          <a:p>
            <a:pPr marL="0" indent="0">
              <a:buNone/>
            </a:pPr>
            <a:r>
              <a:rPr lang="nl-NL" dirty="0"/>
              <a:t>Voor de verschillende smaken worden verschillende bonen van verschillende landen en plantages met elkaar gemengd. Dit heet een Melange.</a:t>
            </a:r>
          </a:p>
        </p:txBody>
      </p:sp>
      <p:sp>
        <p:nvSpPr>
          <p:cNvPr id="4" name="Tijdelijke aanduiding voor dianummer 3"/>
          <p:cNvSpPr>
            <a:spLocks noGrp="1"/>
          </p:cNvSpPr>
          <p:nvPr>
            <p:ph type="sldNum" sz="quarter" idx="10"/>
          </p:nvPr>
        </p:nvSpPr>
        <p:spPr/>
        <p:txBody>
          <a:bodyPr/>
          <a:lstStyle/>
          <a:p>
            <a:fld id="{ABA1E182-F4E4-46D6-9224-9CAEAC646D0D}" type="slidenum">
              <a:rPr lang="nl-NL" smtClean="0"/>
              <a:t>6</a:t>
            </a:fld>
            <a:endParaRPr lang="nl-NL"/>
          </a:p>
        </p:txBody>
      </p:sp>
    </p:spTree>
    <p:extLst>
      <p:ext uri="{BB962C8B-B14F-4D97-AF65-F5344CB8AC3E}">
        <p14:creationId xmlns:p14="http://schemas.microsoft.com/office/powerpoint/2010/main" val="1191993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Over de hele wereld zijn er bijna honderd verschillende soorten koffiebonen. Deze zijn allemaal onder te verdelen in twee hoofdsoorten:</a:t>
            </a:r>
          </a:p>
          <a:p>
            <a:pPr marL="514350" indent="-514350">
              <a:buAutoNum type="arabicParenR"/>
            </a:pPr>
            <a:r>
              <a:rPr lang="nl-NL" dirty="0" err="1"/>
              <a:t>Arabica</a:t>
            </a:r>
            <a:r>
              <a:rPr lang="nl-NL" dirty="0"/>
              <a:t> koffiebonen zijn te herkennen aan hun heerlijke verfijnde geur, zachte en volle smaak en een laag cafeïnegehalte. Ook is de </a:t>
            </a:r>
            <a:r>
              <a:rPr lang="nl-NL" dirty="0" err="1"/>
              <a:t>zuurtegraat</a:t>
            </a:r>
            <a:r>
              <a:rPr lang="nl-NL" dirty="0"/>
              <a:t> hoger in de </a:t>
            </a:r>
            <a:r>
              <a:rPr lang="nl-NL" dirty="0" err="1"/>
              <a:t>Arabica</a:t>
            </a:r>
            <a:r>
              <a:rPr lang="nl-NL" dirty="0"/>
              <a:t> boon, wat in het geval van koffie juist goed is.</a:t>
            </a:r>
          </a:p>
          <a:p>
            <a:pPr marL="514350" indent="-514350">
              <a:buAutoNum type="arabicParenR"/>
            </a:pPr>
            <a:r>
              <a:rPr lang="nl-NL" dirty="0" err="1"/>
              <a:t>Robusta</a:t>
            </a:r>
            <a:r>
              <a:rPr lang="nl-NL" dirty="0"/>
              <a:t> koffiebonen zijn krachtiger en voller van smaak dan </a:t>
            </a:r>
            <a:r>
              <a:rPr lang="nl-NL" dirty="0" err="1"/>
              <a:t>Arabica</a:t>
            </a:r>
            <a:r>
              <a:rPr lang="nl-NL" dirty="0"/>
              <a:t> bonen. Ook is het cafeïnegehalte wat hoger. De bonen hebben een bittere smaak en worden daardoor alleen in melange gebruikt.</a:t>
            </a:r>
          </a:p>
          <a:p>
            <a:endParaRPr lang="nl-NL" dirty="0"/>
          </a:p>
        </p:txBody>
      </p:sp>
      <p:sp>
        <p:nvSpPr>
          <p:cNvPr id="4" name="Tijdelijke aanduiding voor dianummer 3"/>
          <p:cNvSpPr>
            <a:spLocks noGrp="1"/>
          </p:cNvSpPr>
          <p:nvPr>
            <p:ph type="sldNum" sz="quarter" idx="10"/>
          </p:nvPr>
        </p:nvSpPr>
        <p:spPr/>
        <p:txBody>
          <a:bodyPr/>
          <a:lstStyle/>
          <a:p>
            <a:fld id="{ABA1E182-F4E4-46D6-9224-9CAEAC646D0D}" type="slidenum">
              <a:rPr lang="nl-NL" smtClean="0"/>
              <a:t>7</a:t>
            </a:fld>
            <a:endParaRPr lang="nl-NL"/>
          </a:p>
        </p:txBody>
      </p:sp>
    </p:spTree>
    <p:extLst>
      <p:ext uri="{BB962C8B-B14F-4D97-AF65-F5344CB8AC3E}">
        <p14:creationId xmlns:p14="http://schemas.microsoft.com/office/powerpoint/2010/main" val="2656233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err="1">
                <a:solidFill>
                  <a:schemeClr val="bg1"/>
                </a:solidFill>
              </a:rPr>
              <a:t>Kopi</a:t>
            </a:r>
            <a:r>
              <a:rPr lang="nl-NL" sz="1200" dirty="0">
                <a:solidFill>
                  <a:schemeClr val="bg1"/>
                </a:solidFill>
              </a:rPr>
              <a:t> </a:t>
            </a:r>
            <a:r>
              <a:rPr lang="nl-NL" sz="1200" dirty="0" err="1">
                <a:solidFill>
                  <a:schemeClr val="bg1"/>
                </a:solidFill>
              </a:rPr>
              <a:t>Luwak</a:t>
            </a:r>
            <a:r>
              <a:rPr lang="nl-NL" sz="1200" dirty="0">
                <a:solidFill>
                  <a:schemeClr val="bg1"/>
                </a:solidFill>
              </a:rPr>
              <a:t> is de meest luxe en duurste koffie ter wereld. Deze koffie kost</a:t>
            </a:r>
            <a:r>
              <a:rPr lang="nl-NL" sz="1200" baseline="0" dirty="0">
                <a:solidFill>
                  <a:schemeClr val="bg1"/>
                </a:solidFill>
              </a:rPr>
              <a:t> ongeveer €200,- per kilo wanneer het van een gevangen </a:t>
            </a:r>
            <a:r>
              <a:rPr lang="nl-NL" sz="1200" baseline="0" dirty="0" err="1">
                <a:solidFill>
                  <a:schemeClr val="bg1"/>
                </a:solidFill>
              </a:rPr>
              <a:t>luwak</a:t>
            </a:r>
            <a:r>
              <a:rPr lang="nl-NL" sz="1200" baseline="0" dirty="0">
                <a:solidFill>
                  <a:schemeClr val="bg1"/>
                </a:solidFill>
              </a:rPr>
              <a:t> is. Wanneer het niet van een gevangen </a:t>
            </a:r>
            <a:r>
              <a:rPr lang="nl-NL" sz="1200" baseline="0" dirty="0" err="1">
                <a:solidFill>
                  <a:schemeClr val="bg1"/>
                </a:solidFill>
              </a:rPr>
              <a:t>Luwak</a:t>
            </a:r>
            <a:r>
              <a:rPr lang="nl-NL" sz="1200" baseline="0" dirty="0">
                <a:solidFill>
                  <a:schemeClr val="bg1"/>
                </a:solidFill>
              </a:rPr>
              <a:t> is kost het €5000,- per kilo, dit komt omdat de bonen dan gezocht moeten worden, dit kost heel veel tijd</a:t>
            </a:r>
            <a:r>
              <a:rPr lang="nl-NL" sz="1200" dirty="0">
                <a:solidFill>
                  <a:schemeClr val="bg1"/>
                </a:solidFill>
              </a:rPr>
              <a:t>. ‘</a:t>
            </a:r>
            <a:r>
              <a:rPr lang="nl-NL" sz="1200" dirty="0" err="1">
                <a:solidFill>
                  <a:schemeClr val="bg1"/>
                </a:solidFill>
              </a:rPr>
              <a:t>Kopi</a:t>
            </a:r>
            <a:r>
              <a:rPr lang="nl-NL" sz="1200" dirty="0">
                <a:solidFill>
                  <a:schemeClr val="bg1"/>
                </a:solidFill>
              </a:rPr>
              <a:t>’ betekent koffie in het Indonesisch en ‘</a:t>
            </a:r>
            <a:r>
              <a:rPr lang="nl-NL" sz="1200" dirty="0" err="1">
                <a:solidFill>
                  <a:schemeClr val="bg1"/>
                </a:solidFill>
              </a:rPr>
              <a:t>Luwak</a:t>
            </a:r>
            <a:r>
              <a:rPr lang="nl-NL" sz="1200" dirty="0">
                <a:solidFill>
                  <a:schemeClr val="bg1"/>
                </a:solidFill>
              </a:rPr>
              <a:t>’ is een Indonesische diersoort die rauwe rode koffiebessen eet. De </a:t>
            </a:r>
            <a:r>
              <a:rPr lang="nl-NL" sz="1200" dirty="0" err="1">
                <a:solidFill>
                  <a:schemeClr val="bg1"/>
                </a:solidFill>
              </a:rPr>
              <a:t>Luwak</a:t>
            </a:r>
            <a:r>
              <a:rPr lang="nl-NL" sz="1200" dirty="0">
                <a:solidFill>
                  <a:schemeClr val="bg1"/>
                </a:solidFill>
              </a:rPr>
              <a:t> kan de bonen die in de koffiebessen zitten niet verteren, waardoor het dier de bonen uit poept. De koffieboon krijgt een bijzonder smaak door  de bacteriën die in het maagdarmkanaal van de </a:t>
            </a:r>
            <a:r>
              <a:rPr lang="nl-NL" sz="1200" dirty="0" err="1">
                <a:solidFill>
                  <a:schemeClr val="bg1"/>
                </a:solidFill>
              </a:rPr>
              <a:t>Luwak</a:t>
            </a:r>
            <a:r>
              <a:rPr lang="nl-NL" sz="1200" dirty="0">
                <a:solidFill>
                  <a:schemeClr val="bg1"/>
                </a:solidFill>
              </a:rPr>
              <a:t> zitten.</a:t>
            </a:r>
          </a:p>
          <a:p>
            <a:endParaRPr lang="nl-NL" dirty="0"/>
          </a:p>
        </p:txBody>
      </p:sp>
      <p:sp>
        <p:nvSpPr>
          <p:cNvPr id="4" name="Tijdelijke aanduiding voor dianummer 3"/>
          <p:cNvSpPr>
            <a:spLocks noGrp="1"/>
          </p:cNvSpPr>
          <p:nvPr>
            <p:ph type="sldNum" sz="quarter" idx="10"/>
          </p:nvPr>
        </p:nvSpPr>
        <p:spPr/>
        <p:txBody>
          <a:bodyPr/>
          <a:lstStyle/>
          <a:p>
            <a:fld id="{ABA1E182-F4E4-46D6-9224-9CAEAC646D0D}" type="slidenum">
              <a:rPr lang="nl-NL" smtClean="0"/>
              <a:t>8</a:t>
            </a:fld>
            <a:endParaRPr lang="nl-NL"/>
          </a:p>
        </p:txBody>
      </p:sp>
    </p:spTree>
    <p:extLst>
      <p:ext uri="{BB962C8B-B14F-4D97-AF65-F5344CB8AC3E}">
        <p14:creationId xmlns:p14="http://schemas.microsoft.com/office/powerpoint/2010/main" val="1165007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verschillende</a:t>
            </a:r>
            <a:r>
              <a:rPr lang="nl-NL" baseline="0" dirty="0"/>
              <a:t> soorten manieren waarop je de koffie kan zetten. 4 manieren daarvan zijn:</a:t>
            </a:r>
          </a:p>
          <a:p>
            <a:pPr marL="171450" indent="-171450">
              <a:buFont typeface="Arial" panose="020B0604020202020204" pitchFamily="34" charset="0"/>
              <a:buChar char="•"/>
            </a:pPr>
            <a:r>
              <a:rPr lang="nl-NL" baseline="0" dirty="0"/>
              <a:t>Koffie </a:t>
            </a:r>
            <a:r>
              <a:rPr lang="nl-NL" baseline="0" dirty="0" err="1"/>
              <a:t>pads</a:t>
            </a:r>
            <a:r>
              <a:rPr lang="nl-NL" baseline="0" dirty="0"/>
              <a:t>: Pad is een ander woord voor kussentje, dit kussentje is gevuld met gemalen koffie. Deze pad kan je plaatsen in een koffieautomaat met een speciale </a:t>
            </a:r>
            <a:r>
              <a:rPr lang="nl-NL" baseline="0" dirty="0" err="1"/>
              <a:t>padhouder</a:t>
            </a:r>
            <a:r>
              <a:rPr lang="nl-NL" baseline="0" dirty="0"/>
              <a:t>. Het koffieapparaat doet de rest.</a:t>
            </a:r>
          </a:p>
          <a:p>
            <a:pPr marL="171450" indent="-171450">
              <a:buFont typeface="Arial" panose="020B0604020202020204" pitchFamily="34" charset="0"/>
              <a:buChar char="•"/>
            </a:pPr>
            <a:r>
              <a:rPr lang="nl-NL" baseline="0" dirty="0"/>
              <a:t>Koffiefilter: dit is een papierenfilter dat wordt gebruikt om het koffiedik (het overblijfsel na het zetten van koffie) te scheiden van de koffie. De op deze manier gemaakte koffie word filterkoffie genoemd.</a:t>
            </a:r>
          </a:p>
          <a:p>
            <a:pPr marL="171450" indent="-171450">
              <a:buFont typeface="Arial" panose="020B0604020202020204" pitchFamily="34" charset="0"/>
              <a:buChar char="•"/>
            </a:pPr>
            <a:r>
              <a:rPr lang="nl-NL" baseline="0" dirty="0"/>
              <a:t>Koffiebonen: hierbij zitten er koffiebonen in het koffieautomaat. Zo worden ervoor elk kopje koffie bonen apart gemalen.</a:t>
            </a:r>
          </a:p>
          <a:p>
            <a:pPr marL="171450" indent="-171450">
              <a:buFont typeface="Arial" panose="020B0604020202020204" pitchFamily="34" charset="0"/>
              <a:buChar char="•"/>
            </a:pPr>
            <a:r>
              <a:rPr lang="nl-NL" baseline="0" dirty="0"/>
              <a:t>Koffiecups: in de cups zit ongeveer 5 gram verfijnde koffie. Ook deze cups kan je gebruiken in een speciaal koffieautomaat. De cup kan je boven in het automaat plaatsen, en de automaat doet de rest.</a:t>
            </a:r>
            <a:endParaRPr lang="nl-NL" dirty="0"/>
          </a:p>
        </p:txBody>
      </p:sp>
      <p:sp>
        <p:nvSpPr>
          <p:cNvPr id="4" name="Tijdelijke aanduiding voor dianummer 3"/>
          <p:cNvSpPr>
            <a:spLocks noGrp="1"/>
          </p:cNvSpPr>
          <p:nvPr>
            <p:ph type="sldNum" sz="quarter" idx="10"/>
          </p:nvPr>
        </p:nvSpPr>
        <p:spPr/>
        <p:txBody>
          <a:bodyPr/>
          <a:lstStyle/>
          <a:p>
            <a:fld id="{ABA1E182-F4E4-46D6-9224-9CAEAC646D0D}" type="slidenum">
              <a:rPr lang="nl-NL" smtClean="0"/>
              <a:t>9</a:t>
            </a:fld>
            <a:endParaRPr lang="nl-NL"/>
          </a:p>
        </p:txBody>
      </p:sp>
    </p:spTree>
    <p:extLst>
      <p:ext uri="{BB962C8B-B14F-4D97-AF65-F5344CB8AC3E}">
        <p14:creationId xmlns:p14="http://schemas.microsoft.com/office/powerpoint/2010/main" val="2405302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arenR"/>
            </a:pPr>
            <a:r>
              <a:rPr lang="nl-NL" dirty="0"/>
              <a:t>Op nationale </a:t>
            </a:r>
            <a:r>
              <a:rPr lang="nl-NL" dirty="0" err="1"/>
              <a:t>koffiedag</a:t>
            </a:r>
            <a:r>
              <a:rPr lang="nl-NL" baseline="0" dirty="0"/>
              <a:t> worden er door het hele land evenementen georganiseerd. Daar ontmoeten mensen elkaar onder het genot van een kop koffie.</a:t>
            </a:r>
          </a:p>
          <a:p>
            <a:pPr marL="0" indent="0">
              <a:buNone/>
            </a:pPr>
            <a:r>
              <a:rPr lang="nl-NL" baseline="0" dirty="0"/>
              <a:t>5)   De allereerste webcam is uitgevonden op de universiteit van Cambridge in 1991 om te kijken of er verse koffie in de koffiepot zat, zonder op te hoeven staan.</a:t>
            </a:r>
          </a:p>
        </p:txBody>
      </p:sp>
      <p:sp>
        <p:nvSpPr>
          <p:cNvPr id="4" name="Tijdelijke aanduiding voor dianummer 3"/>
          <p:cNvSpPr>
            <a:spLocks noGrp="1"/>
          </p:cNvSpPr>
          <p:nvPr>
            <p:ph type="sldNum" sz="quarter" idx="10"/>
          </p:nvPr>
        </p:nvSpPr>
        <p:spPr/>
        <p:txBody>
          <a:bodyPr/>
          <a:lstStyle/>
          <a:p>
            <a:fld id="{ABA1E182-F4E4-46D6-9224-9CAEAC646D0D}" type="slidenum">
              <a:rPr lang="nl-NL" smtClean="0"/>
              <a:t>10</a:t>
            </a:fld>
            <a:endParaRPr lang="nl-NL"/>
          </a:p>
        </p:txBody>
      </p:sp>
    </p:spTree>
    <p:extLst>
      <p:ext uri="{BB962C8B-B14F-4D97-AF65-F5344CB8AC3E}">
        <p14:creationId xmlns:p14="http://schemas.microsoft.com/office/powerpoint/2010/main" val="2810916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838200" y="2604294"/>
            <a:ext cx="9144000" cy="2387600"/>
          </a:xfrm>
        </p:spPr>
        <p:txBody>
          <a:bodyPr anchor="ctr"/>
          <a:lstStyle>
            <a:lvl1pPr algn="l">
              <a:defRPr sz="6000">
                <a:solidFill>
                  <a:schemeClr val="bg1"/>
                </a:solidFill>
                <a:latin typeface="Avenir LT" pitchFamily="2" charset="0"/>
              </a:defRPr>
            </a:lvl1pPr>
          </a:lstStyle>
          <a:p>
            <a:r>
              <a:rPr lang="nl-NL" dirty="0"/>
              <a:t>Klik om de stijl te bewerken</a:t>
            </a:r>
          </a:p>
        </p:txBody>
      </p:sp>
      <p:sp>
        <p:nvSpPr>
          <p:cNvPr id="3" name="Ondertitel 2"/>
          <p:cNvSpPr>
            <a:spLocks noGrp="1"/>
          </p:cNvSpPr>
          <p:nvPr>
            <p:ph type="subTitle" idx="1"/>
          </p:nvPr>
        </p:nvSpPr>
        <p:spPr>
          <a:xfrm>
            <a:off x="838200" y="5328444"/>
            <a:ext cx="9144000" cy="424656"/>
          </a:xfrm>
        </p:spPr>
        <p:txBody>
          <a:bodyPr/>
          <a:lstStyle>
            <a:lvl1pPr marL="0" indent="0" algn="l">
              <a:buNone/>
              <a:defRPr sz="2400">
                <a:solidFill>
                  <a:schemeClr val="bg1"/>
                </a:solidFill>
                <a:latin typeface="Avenir L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venir LT" pitchFamily="2" charset="0"/>
              </a:defRPr>
            </a:lvl1pPr>
          </a:lstStyle>
          <a:p>
            <a:fld id="{E3139DC4-741E-481A-9D4B-06FA351CAC39}" type="datetime1">
              <a:rPr lang="nl-NL" smtClean="0"/>
              <a:pPr/>
              <a:t>12-6-2017</a:t>
            </a:fld>
            <a:endParaRPr lang="nl-NL"/>
          </a:p>
        </p:txBody>
      </p:sp>
      <p:sp>
        <p:nvSpPr>
          <p:cNvPr id="5" name="Tijdelijke aanduiding voor voettekst 4"/>
          <p:cNvSpPr>
            <a:spLocks noGrp="1"/>
          </p:cNvSpPr>
          <p:nvPr>
            <p:ph type="ftr" sz="quarter" idx="11"/>
          </p:nvPr>
        </p:nvSpPr>
        <p:spPr/>
        <p:txBody>
          <a:bodyPr/>
          <a:lstStyle>
            <a:lvl1pPr>
              <a:defRPr>
                <a:latin typeface="Avenir LT" pitchFamily="2" charset="0"/>
              </a:defRPr>
            </a:lvl1pPr>
          </a:lstStyle>
          <a:p>
            <a:endParaRPr lang="nl-NL" dirty="0"/>
          </a:p>
        </p:txBody>
      </p:sp>
      <p:sp>
        <p:nvSpPr>
          <p:cNvPr id="6" name="Tijdelijke aanduiding voor dianummer 5"/>
          <p:cNvSpPr>
            <a:spLocks noGrp="1"/>
          </p:cNvSpPr>
          <p:nvPr>
            <p:ph type="sldNum" sz="quarter" idx="12"/>
          </p:nvPr>
        </p:nvSpPr>
        <p:spPr/>
        <p:txBody>
          <a:bodyPr/>
          <a:lstStyle>
            <a:lvl1pPr>
              <a:defRPr>
                <a:latin typeface="Avenir LT" pitchFamily="2" charset="0"/>
              </a:defRPr>
            </a:lvl1pPr>
          </a:lstStyle>
          <a:p>
            <a:fld id="{4A10546C-30F7-4993-A67E-F07C783290B4}" type="slidenum">
              <a:rPr lang="nl-NL" smtClean="0"/>
              <a:pPr/>
              <a:t>‹nr.›</a:t>
            </a:fld>
            <a:endParaRPr lang="nl-NL"/>
          </a:p>
        </p:txBody>
      </p:sp>
    </p:spTree>
    <p:extLst>
      <p:ext uri="{BB962C8B-B14F-4D97-AF65-F5344CB8AC3E}">
        <p14:creationId xmlns:p14="http://schemas.microsoft.com/office/powerpoint/2010/main" val="112999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DE7273BA-4328-417C-BFC4-5A5B7083A36A}" type="datetime1">
              <a:rPr lang="nl-NL" smtClean="0"/>
              <a:t>12-6-2017</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A10546C-30F7-4993-A67E-F07C783290B4}" type="slidenum">
              <a:rPr lang="nl-NL" smtClean="0"/>
              <a:t>‹nr.›</a:t>
            </a:fld>
            <a:endParaRPr lang="nl-NL"/>
          </a:p>
        </p:txBody>
      </p:sp>
    </p:spTree>
    <p:extLst>
      <p:ext uri="{BB962C8B-B14F-4D97-AF65-F5344CB8AC3E}">
        <p14:creationId xmlns:p14="http://schemas.microsoft.com/office/powerpoint/2010/main" val="3543276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2"/>
            <a:ext cx="10515600" cy="90000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p>
            <a:fld id="{37911067-6F97-48C2-BC92-2E42F9602FF8}" type="datetime1">
              <a:rPr lang="nl-NL" smtClean="0"/>
              <a:t>12-6-2017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A10546C-30F7-4993-A67E-F07C783290B4}" type="slidenum">
              <a:rPr lang="nl-NL" smtClean="0"/>
              <a:t>‹nr.›</a:t>
            </a:fld>
            <a:endParaRPr lang="nl-NL"/>
          </a:p>
        </p:txBody>
      </p:sp>
    </p:spTree>
    <p:extLst>
      <p:ext uri="{BB962C8B-B14F-4D97-AF65-F5344CB8AC3E}">
        <p14:creationId xmlns:p14="http://schemas.microsoft.com/office/powerpoint/2010/main" val="279190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3600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3600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4519FDC-4860-4805-B363-48AF5DE28D4D}" type="datetime1">
              <a:rPr lang="nl-NL" smtClean="0"/>
              <a:t>12-6-2017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A10546C-30F7-4993-A67E-F07C783290B4}" type="slidenum">
              <a:rPr lang="nl-NL" smtClean="0"/>
              <a:t>‹nr.›</a:t>
            </a:fld>
            <a:endParaRPr lang="nl-NL"/>
          </a:p>
        </p:txBody>
      </p:sp>
    </p:spTree>
    <p:extLst>
      <p:ext uri="{BB962C8B-B14F-4D97-AF65-F5344CB8AC3E}">
        <p14:creationId xmlns:p14="http://schemas.microsoft.com/office/powerpoint/2010/main" val="1670936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2880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2880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CEAB0EE-DBD2-47A0-AB92-B43A02CBDDFB}" type="datetime1">
              <a:rPr lang="nl-NL" smtClean="0"/>
              <a:t>12-6-2017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A10546C-30F7-4993-A67E-F07C783290B4}" type="slidenum">
              <a:rPr lang="nl-NL" smtClean="0"/>
              <a:t>‹nr.›</a:t>
            </a:fld>
            <a:endParaRPr lang="nl-NL"/>
          </a:p>
        </p:txBody>
      </p:sp>
    </p:spTree>
    <p:extLst>
      <p:ext uri="{BB962C8B-B14F-4D97-AF65-F5344CB8AC3E}">
        <p14:creationId xmlns:p14="http://schemas.microsoft.com/office/powerpoint/2010/main" val="519319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0B504D8-1933-4615-B346-1C81B1483D12}" type="datetime1">
              <a:rPr lang="nl-NL" smtClean="0"/>
              <a:t>12-6-2017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A10546C-30F7-4993-A67E-F07C783290B4}" type="slidenum">
              <a:rPr lang="nl-NL" smtClean="0"/>
              <a:t>‹nr.›</a:t>
            </a:fld>
            <a:endParaRPr lang="nl-NL"/>
          </a:p>
        </p:txBody>
      </p:sp>
    </p:spTree>
    <p:extLst>
      <p:ext uri="{BB962C8B-B14F-4D97-AF65-F5344CB8AC3E}">
        <p14:creationId xmlns:p14="http://schemas.microsoft.com/office/powerpoint/2010/main" val="2886324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C0986AE-8E5C-442F-88CF-0BD6D9EEF1C5}" type="datetime1">
              <a:rPr lang="nl-NL" smtClean="0"/>
              <a:t>12-6-2017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A10546C-30F7-4993-A67E-F07C783290B4}" type="slidenum">
              <a:rPr lang="nl-NL" smtClean="0"/>
              <a:t>‹nr.›</a:t>
            </a:fld>
            <a:endParaRPr lang="nl-NL"/>
          </a:p>
        </p:txBody>
      </p:sp>
    </p:spTree>
    <p:extLst>
      <p:ext uri="{BB962C8B-B14F-4D97-AF65-F5344CB8AC3E}">
        <p14:creationId xmlns:p14="http://schemas.microsoft.com/office/powerpoint/2010/main" val="3072539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825625"/>
            <a:ext cx="10515600" cy="36000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089650"/>
            <a:ext cx="2743200" cy="365125"/>
          </a:xfrm>
          <a:prstGeom prst="rect">
            <a:avLst/>
          </a:prstGeom>
        </p:spPr>
        <p:txBody>
          <a:bodyPr vert="horz" lIns="91440" tIns="45720" rIns="91440" bIns="45720" rtlCol="0" anchor="ctr"/>
          <a:lstStyle>
            <a:lvl1pPr algn="l">
              <a:defRPr sz="1200" b="0">
                <a:solidFill>
                  <a:schemeClr val="bg1"/>
                </a:solidFill>
                <a:latin typeface="Avenir LT" pitchFamily="2" charset="0"/>
              </a:defRPr>
            </a:lvl1pPr>
          </a:lstStyle>
          <a:p>
            <a:fld id="{D6A566CA-4B95-4778-8D0B-4A192B533FE5}" type="datetime1">
              <a:rPr lang="nl-NL" smtClean="0"/>
              <a:pPr/>
              <a:t>12-6-2017</a:t>
            </a:fld>
            <a:endParaRPr lang="nl-NL"/>
          </a:p>
        </p:txBody>
      </p:sp>
      <p:sp>
        <p:nvSpPr>
          <p:cNvPr id="5" name="Tijdelijke aanduiding voor voettekst 4"/>
          <p:cNvSpPr>
            <a:spLocks noGrp="1"/>
          </p:cNvSpPr>
          <p:nvPr>
            <p:ph type="ftr" sz="quarter" idx="3"/>
          </p:nvPr>
        </p:nvSpPr>
        <p:spPr>
          <a:xfrm>
            <a:off x="4038600" y="6089650"/>
            <a:ext cx="4114800" cy="365125"/>
          </a:xfrm>
          <a:prstGeom prst="rect">
            <a:avLst/>
          </a:prstGeom>
        </p:spPr>
        <p:txBody>
          <a:bodyPr vert="horz" lIns="91440" tIns="45720" rIns="91440" bIns="45720" rtlCol="0" anchor="ctr"/>
          <a:lstStyle>
            <a:lvl1pPr algn="ctr">
              <a:defRPr sz="1200" b="0">
                <a:solidFill>
                  <a:schemeClr val="bg1"/>
                </a:solidFill>
                <a:latin typeface="Avenir LT" pitchFamily="2" charset="0"/>
              </a:defRPr>
            </a:lvl1pPr>
          </a:lstStyle>
          <a:p>
            <a:endParaRPr lang="nl-NL"/>
          </a:p>
        </p:txBody>
      </p:sp>
      <p:sp>
        <p:nvSpPr>
          <p:cNvPr id="6" name="Tijdelijke aanduiding voor dianummer 5"/>
          <p:cNvSpPr>
            <a:spLocks noGrp="1"/>
          </p:cNvSpPr>
          <p:nvPr>
            <p:ph type="sldNum" sz="quarter" idx="4"/>
          </p:nvPr>
        </p:nvSpPr>
        <p:spPr>
          <a:xfrm>
            <a:off x="8610600" y="6089650"/>
            <a:ext cx="2743200" cy="365125"/>
          </a:xfrm>
          <a:prstGeom prst="rect">
            <a:avLst/>
          </a:prstGeom>
        </p:spPr>
        <p:txBody>
          <a:bodyPr vert="horz" lIns="91440" tIns="45720" rIns="91440" bIns="45720" rtlCol="0" anchor="ctr"/>
          <a:lstStyle>
            <a:lvl1pPr algn="ctr">
              <a:defRPr sz="1200">
                <a:solidFill>
                  <a:schemeClr val="bg1"/>
                </a:solidFill>
                <a:latin typeface="Avenir LT" pitchFamily="2" charset="0"/>
              </a:defRPr>
            </a:lvl1pPr>
          </a:lstStyle>
          <a:p>
            <a:fld id="{4A10546C-30F7-4993-A67E-F07C783290B4}" type="slidenum">
              <a:rPr lang="nl-NL" smtClean="0"/>
              <a:pPr/>
              <a:t>‹nr.›</a:t>
            </a:fld>
            <a:endParaRPr lang="nl-NL"/>
          </a:p>
        </p:txBody>
      </p:sp>
    </p:spTree>
    <p:extLst>
      <p:ext uri="{BB962C8B-B14F-4D97-AF65-F5344CB8AC3E}">
        <p14:creationId xmlns:p14="http://schemas.microsoft.com/office/powerpoint/2010/main" val="2449870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Avenir L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L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L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effectLst>
                  <a:outerShdw blurRad="38100" dist="38100" dir="2700000" algn="tl">
                    <a:srgbClr val="000000">
                      <a:alpha val="43137"/>
                    </a:srgbClr>
                  </a:outerShdw>
                </a:effectLst>
              </a:rPr>
              <a:t>Spreekbeurt Koffie</a:t>
            </a:r>
            <a:endParaRPr lang="nl-NL" dirty="0">
              <a:effectLst>
                <a:outerShdw blurRad="38100" dist="38100" dir="2700000" algn="tl">
                  <a:srgbClr val="000000">
                    <a:alpha val="43137"/>
                  </a:srgbClr>
                </a:outerShdw>
              </a:effectLst>
            </a:endParaRPr>
          </a:p>
        </p:txBody>
      </p:sp>
      <p:sp>
        <p:nvSpPr>
          <p:cNvPr id="4" name="Ondertitel 3"/>
          <p:cNvSpPr>
            <a:spLocks noGrp="1"/>
          </p:cNvSpPr>
          <p:nvPr>
            <p:ph type="subTitle" idx="1"/>
          </p:nvPr>
        </p:nvSpPr>
        <p:spPr/>
        <p:txBody>
          <a:bodyPr/>
          <a:lstStyle/>
          <a:p>
            <a:endParaRPr lang="nl-NL"/>
          </a:p>
        </p:txBody>
      </p:sp>
    </p:spTree>
    <p:extLst>
      <p:ext uri="{BB962C8B-B14F-4D97-AF65-F5344CB8AC3E}">
        <p14:creationId xmlns:p14="http://schemas.microsoft.com/office/powerpoint/2010/main" val="1711726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Wist je dat…?</a:t>
            </a:r>
          </a:p>
        </p:txBody>
      </p:sp>
      <p:sp>
        <p:nvSpPr>
          <p:cNvPr id="3" name="Tijdelijke aanduiding voor inhoud 2"/>
          <p:cNvSpPr>
            <a:spLocks noGrp="1"/>
          </p:cNvSpPr>
          <p:nvPr>
            <p:ph idx="1"/>
          </p:nvPr>
        </p:nvSpPr>
        <p:spPr/>
        <p:txBody>
          <a:bodyPr>
            <a:normAutofit/>
          </a:bodyPr>
          <a:lstStyle/>
          <a:p>
            <a:pPr marL="514350" indent="-514350">
              <a:buAutoNum type="arabicParenR"/>
            </a:pPr>
            <a:r>
              <a:rPr lang="nl-NL" dirty="0"/>
              <a:t>De 4</a:t>
            </a:r>
            <a:r>
              <a:rPr lang="nl-NL" baseline="30000" dirty="0"/>
              <a:t>e</a:t>
            </a:r>
            <a:r>
              <a:rPr lang="nl-NL" dirty="0"/>
              <a:t> dinsdag van september Nationale Koffiedag is?</a:t>
            </a:r>
          </a:p>
          <a:p>
            <a:pPr marL="514350" indent="-514350">
              <a:buAutoNum type="arabicParenR"/>
            </a:pPr>
            <a:r>
              <a:rPr lang="nl-NL" dirty="0"/>
              <a:t>Er al ruim 700 jaar koffie gedronken wordt?</a:t>
            </a:r>
          </a:p>
          <a:p>
            <a:pPr marL="514350" indent="-514350">
              <a:buAutoNum type="arabicParenR"/>
            </a:pPr>
            <a:r>
              <a:rPr lang="nl-NL" dirty="0"/>
              <a:t>Koffie na olie het meest verhandelde product is?</a:t>
            </a:r>
          </a:p>
          <a:p>
            <a:pPr marL="514350" indent="-514350">
              <a:buAutoNum type="arabicParenR"/>
            </a:pPr>
            <a:r>
              <a:rPr lang="nl-NL" dirty="0"/>
              <a:t>Koffiebomen wel meer dan 10 meter hoog kunnen worden?</a:t>
            </a:r>
          </a:p>
          <a:p>
            <a:pPr marL="514350" indent="-514350">
              <a:buAutoNum type="arabicParenR"/>
            </a:pPr>
            <a:r>
              <a:rPr lang="nl-NL" dirty="0"/>
              <a:t>De ‘’webcam’’ is uitgevonden om het zetten van de koffie in de gaten te houden?</a:t>
            </a:r>
          </a:p>
        </p:txBody>
      </p:sp>
      <p:sp>
        <p:nvSpPr>
          <p:cNvPr id="4" name="Tijdelijke aanduiding voor dianummer 3"/>
          <p:cNvSpPr>
            <a:spLocks noGrp="1"/>
          </p:cNvSpPr>
          <p:nvPr>
            <p:ph type="sldNum" sz="quarter" idx="12"/>
          </p:nvPr>
        </p:nvSpPr>
        <p:spPr/>
        <p:txBody>
          <a:bodyPr/>
          <a:lstStyle/>
          <a:p>
            <a:fld id="{4A10546C-30F7-4993-A67E-F07C783290B4}" type="slidenum">
              <a:rPr lang="nl-NL" smtClean="0"/>
              <a:t>10</a:t>
            </a:fld>
            <a:endParaRPr lang="nl-NL"/>
          </a:p>
        </p:txBody>
      </p:sp>
    </p:spTree>
    <p:extLst>
      <p:ext uri="{BB962C8B-B14F-4D97-AF65-F5344CB8AC3E}">
        <p14:creationId xmlns:p14="http://schemas.microsoft.com/office/powerpoint/2010/main" val="2073341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4A10546C-30F7-4993-A67E-F07C783290B4}" type="slidenum">
              <a:rPr lang="nl-NL" smtClean="0"/>
              <a:t>11</a:t>
            </a:fld>
            <a:endParaRPr lang="nl-NL"/>
          </a:p>
        </p:txBody>
      </p:sp>
      <p:pic>
        <p:nvPicPr>
          <p:cNvPr id="10" name="Afbeelding 9"/>
          <p:cNvPicPr>
            <a:picLocks noChangeAspect="1"/>
          </p:cNvPicPr>
          <p:nvPr/>
        </p:nvPicPr>
        <p:blipFill>
          <a:blip r:embed="rId2"/>
          <a:stretch>
            <a:fillRect/>
          </a:stretch>
        </p:blipFill>
        <p:spPr>
          <a:xfrm>
            <a:off x="477831" y="299446"/>
            <a:ext cx="8132769" cy="1786283"/>
          </a:xfrm>
          <a:prstGeom prst="rect">
            <a:avLst/>
          </a:prstGeom>
        </p:spPr>
      </p:pic>
      <p:pic>
        <p:nvPicPr>
          <p:cNvPr id="1026" name="Picture 2" descr="Afbeeldingsresultaat voor fortune coffee kop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2726" y="2186902"/>
            <a:ext cx="4426239" cy="31659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29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spreekbeurt</a:t>
            </a:r>
          </a:p>
        </p:txBody>
      </p:sp>
      <p:sp>
        <p:nvSpPr>
          <p:cNvPr id="3" name="Tijdelijke aanduiding voor inhoud 2"/>
          <p:cNvSpPr>
            <a:spLocks noGrp="1"/>
          </p:cNvSpPr>
          <p:nvPr>
            <p:ph idx="1"/>
          </p:nvPr>
        </p:nvSpPr>
        <p:spPr/>
        <p:txBody>
          <a:bodyPr/>
          <a:lstStyle/>
          <a:p>
            <a:r>
              <a:rPr lang="nl-NL" dirty="0"/>
              <a:t>De geschiedenis van koffie.</a:t>
            </a:r>
          </a:p>
          <a:p>
            <a:r>
              <a:rPr lang="nl-NL" dirty="0"/>
              <a:t>Hoe wordt koffie gemaakt?</a:t>
            </a:r>
          </a:p>
          <a:p>
            <a:r>
              <a:rPr lang="nl-NL" dirty="0"/>
              <a:t>Twee soorten koffiestruiken.</a:t>
            </a:r>
          </a:p>
          <a:p>
            <a:r>
              <a:rPr lang="nl-NL" dirty="0"/>
              <a:t>De duurste koffie van de wereld.</a:t>
            </a:r>
          </a:p>
          <a:p>
            <a:r>
              <a:rPr lang="nl-NL" dirty="0"/>
              <a:t>De 4 manieren van koffie zetten.</a:t>
            </a:r>
          </a:p>
          <a:p>
            <a:r>
              <a:rPr lang="nl-NL" dirty="0"/>
              <a:t>Leuke koffieweetjes!</a:t>
            </a:r>
          </a:p>
        </p:txBody>
      </p:sp>
      <p:sp>
        <p:nvSpPr>
          <p:cNvPr id="4" name="Tijdelijke aanduiding voor dianummer 3"/>
          <p:cNvSpPr>
            <a:spLocks noGrp="1"/>
          </p:cNvSpPr>
          <p:nvPr>
            <p:ph type="sldNum" sz="quarter" idx="12"/>
          </p:nvPr>
        </p:nvSpPr>
        <p:spPr/>
        <p:txBody>
          <a:bodyPr/>
          <a:lstStyle/>
          <a:p>
            <a:fld id="{4A10546C-30F7-4993-A67E-F07C783290B4}" type="slidenum">
              <a:rPr lang="nl-NL" smtClean="0"/>
              <a:t>2</a:t>
            </a:fld>
            <a:endParaRPr lang="nl-NL"/>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50829">
            <a:off x="8242122" y="494233"/>
            <a:ext cx="1713738" cy="1586768"/>
          </a:xfrm>
          <a:prstGeom prst="rect">
            <a:avLst/>
          </a:prstGeom>
        </p:spPr>
      </p:pic>
    </p:spTree>
    <p:extLst>
      <p:ext uri="{BB962C8B-B14F-4D97-AF65-F5344CB8AC3E}">
        <p14:creationId xmlns:p14="http://schemas.microsoft.com/office/powerpoint/2010/main" val="1491095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6176" y="2674333"/>
            <a:ext cx="3846576" cy="2886229"/>
          </a:xfrm>
          <a:prstGeom prst="rect">
            <a:avLst/>
          </a:prstGeom>
        </p:spPr>
      </p:pic>
      <p:sp>
        <p:nvSpPr>
          <p:cNvPr id="2" name="Titel 1"/>
          <p:cNvSpPr>
            <a:spLocks noGrp="1"/>
          </p:cNvSpPr>
          <p:nvPr>
            <p:ph type="title"/>
          </p:nvPr>
        </p:nvSpPr>
        <p:spPr/>
        <p:txBody>
          <a:bodyPr/>
          <a:lstStyle/>
          <a:p>
            <a:r>
              <a:rPr lang="nl-NL" dirty="0"/>
              <a:t>De geschiedenis van koffie</a:t>
            </a:r>
          </a:p>
        </p:txBody>
      </p:sp>
      <p:sp>
        <p:nvSpPr>
          <p:cNvPr id="3" name="Tijdelijke aanduiding voor inhoud 2"/>
          <p:cNvSpPr>
            <a:spLocks noGrp="1"/>
          </p:cNvSpPr>
          <p:nvPr>
            <p:ph idx="1"/>
          </p:nvPr>
        </p:nvSpPr>
        <p:spPr/>
        <p:txBody>
          <a:bodyPr>
            <a:normAutofit/>
          </a:bodyPr>
          <a:lstStyle/>
          <a:p>
            <a:pPr marL="0" indent="0">
              <a:buNone/>
            </a:pPr>
            <a:r>
              <a:rPr lang="nl-NL" dirty="0"/>
              <a:t>Er was eens… een jonge geitenhoeder uit Ethiopië. Hij had gemerkt dat zijn geiten na het eten van een bepaald soort bes heel veel energie kregen.</a:t>
            </a:r>
            <a:br>
              <a:rPr lang="nl-NL" dirty="0"/>
            </a:br>
            <a:r>
              <a:rPr lang="nl-NL" dirty="0"/>
              <a:t/>
            </a:r>
            <a:br>
              <a:rPr lang="nl-NL" dirty="0"/>
            </a:br>
            <a:r>
              <a:rPr lang="nl-NL" dirty="0"/>
              <a:t>De geitenhoeder bracht de bessen</a:t>
            </a:r>
            <a:br>
              <a:rPr lang="nl-NL" dirty="0"/>
            </a:br>
            <a:r>
              <a:rPr lang="nl-NL" dirty="0"/>
              <a:t>naar de monniken in het dorp. </a:t>
            </a:r>
          </a:p>
        </p:txBody>
      </p:sp>
      <p:sp>
        <p:nvSpPr>
          <p:cNvPr id="4" name="Tijdelijke aanduiding voor dianummer 3"/>
          <p:cNvSpPr>
            <a:spLocks noGrp="1"/>
          </p:cNvSpPr>
          <p:nvPr>
            <p:ph type="sldNum" sz="quarter" idx="12"/>
          </p:nvPr>
        </p:nvSpPr>
        <p:spPr/>
        <p:txBody>
          <a:bodyPr/>
          <a:lstStyle/>
          <a:p>
            <a:fld id="{4A10546C-30F7-4993-A67E-F07C783290B4}" type="slidenum">
              <a:rPr lang="nl-NL" smtClean="0"/>
              <a:t>3</a:t>
            </a:fld>
            <a:endParaRPr lang="nl-NL"/>
          </a:p>
        </p:txBody>
      </p:sp>
    </p:spTree>
    <p:extLst>
      <p:ext uri="{BB962C8B-B14F-4D97-AF65-F5344CB8AC3E}">
        <p14:creationId xmlns:p14="http://schemas.microsoft.com/office/powerpoint/2010/main" val="3493924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wordt koffie gemaakt?</a:t>
            </a:r>
          </a:p>
        </p:txBody>
      </p:sp>
      <p:sp>
        <p:nvSpPr>
          <p:cNvPr id="3" name="Tijdelijke aanduiding voor inhoud 2"/>
          <p:cNvSpPr>
            <a:spLocks noGrp="1"/>
          </p:cNvSpPr>
          <p:nvPr>
            <p:ph idx="1"/>
          </p:nvPr>
        </p:nvSpPr>
        <p:spPr>
          <a:xfrm>
            <a:off x="838200" y="1790337"/>
            <a:ext cx="7886700" cy="2099831"/>
          </a:xfrm>
        </p:spPr>
        <p:txBody>
          <a:bodyPr>
            <a:normAutofit lnSpcReduction="10000"/>
          </a:bodyPr>
          <a:lstStyle/>
          <a:p>
            <a:pPr marL="0" indent="0">
              <a:buNone/>
            </a:pPr>
            <a:r>
              <a:rPr lang="nl-NL" dirty="0"/>
              <a:t>Voordat de kop koffie klaar is, heeft de koffie al een lange reis afgelegd. </a:t>
            </a:r>
          </a:p>
          <a:p>
            <a:pPr marL="0" indent="0">
              <a:buNone/>
            </a:pPr>
            <a:endParaRPr lang="nl-NL" dirty="0"/>
          </a:p>
          <a:p>
            <a:pPr marL="0" indent="0">
              <a:buNone/>
            </a:pPr>
            <a:r>
              <a:rPr lang="nl-NL" dirty="0"/>
              <a:t>Het rijpen van de bes duurt 8 tot 12 weken. De bes krijgt dan een rode kleur.</a:t>
            </a:r>
          </a:p>
          <a:p>
            <a:pPr marL="0" indent="0">
              <a:buNone/>
            </a:pPr>
            <a:endParaRPr lang="nl-NL" dirty="0"/>
          </a:p>
          <a:p>
            <a:pPr marL="0" indent="0">
              <a:buNone/>
            </a:pPr>
            <a:endParaRPr lang="nl-NL" dirty="0"/>
          </a:p>
          <a:p>
            <a:pPr marL="0" indent="0">
              <a:buNone/>
            </a:pPr>
            <a:endParaRPr lang="nl-NL" dirty="0"/>
          </a:p>
        </p:txBody>
      </p:sp>
      <p:pic>
        <p:nvPicPr>
          <p:cNvPr id="5" name="Afbeelding 4"/>
          <p:cNvPicPr>
            <a:picLocks noChangeAspect="1"/>
          </p:cNvPicPr>
          <p:nvPr/>
        </p:nvPicPr>
        <p:blipFill>
          <a:blip r:embed="rId3"/>
          <a:stretch>
            <a:fillRect/>
          </a:stretch>
        </p:blipFill>
        <p:spPr>
          <a:xfrm>
            <a:off x="8985505" y="3430564"/>
            <a:ext cx="2990104" cy="2053290"/>
          </a:xfrm>
          <a:prstGeom prst="rect">
            <a:avLst/>
          </a:prstGeom>
        </p:spPr>
      </p:pic>
      <p:sp>
        <p:nvSpPr>
          <p:cNvPr id="4" name="Tijdelijke aanduiding voor dianummer 3"/>
          <p:cNvSpPr>
            <a:spLocks noGrp="1"/>
          </p:cNvSpPr>
          <p:nvPr>
            <p:ph type="sldNum" sz="quarter" idx="12"/>
          </p:nvPr>
        </p:nvSpPr>
        <p:spPr/>
        <p:txBody>
          <a:bodyPr/>
          <a:lstStyle/>
          <a:p>
            <a:fld id="{4A10546C-30F7-4993-A67E-F07C783290B4}" type="slidenum">
              <a:rPr lang="nl-NL" smtClean="0"/>
              <a:t>4</a:t>
            </a:fld>
            <a:endParaRPr lang="nl-NL"/>
          </a:p>
        </p:txBody>
      </p:sp>
      <p:pic>
        <p:nvPicPr>
          <p:cNvPr id="6" name="Afbeelding 5"/>
          <p:cNvPicPr>
            <a:picLocks noChangeAspect="1"/>
          </p:cNvPicPr>
          <p:nvPr/>
        </p:nvPicPr>
        <p:blipFill>
          <a:blip r:embed="rId4" cstate="print">
            <a:extLst>
              <a:ext uri="{BEBA8EAE-BF5A-486C-A8C5-ECC9F3942E4B}">
                <a14:imgProps xmlns:a14="http://schemas.microsoft.com/office/drawing/2010/main">
                  <a14:imgLayer r:embed="rId5">
                    <a14:imgEffect>
                      <a14:backgroundRemoval t="7104" b="92896" l="9290" r="93443">
                        <a14:backgroundMark x1="52459" y1="45902" x2="51913" y2="48634"/>
                      </a14:backgroundRemoval>
                    </a14:imgEffect>
                  </a14:imgLayer>
                </a14:imgProps>
              </a:ext>
              <a:ext uri="{28A0092B-C50C-407E-A947-70E740481C1C}">
                <a14:useLocalDpi xmlns:a14="http://schemas.microsoft.com/office/drawing/2010/main" val="0"/>
              </a:ext>
            </a:extLst>
          </a:blip>
          <a:stretch>
            <a:fillRect/>
          </a:stretch>
        </p:blipFill>
        <p:spPr>
          <a:xfrm rot="19303156">
            <a:off x="9731795" y="4308591"/>
            <a:ext cx="729409" cy="729409"/>
          </a:xfrm>
          <a:prstGeom prst="rect">
            <a:avLst/>
          </a:prstGeom>
        </p:spPr>
      </p:pic>
    </p:spTree>
    <p:extLst>
      <p:ext uri="{BB962C8B-B14F-4D97-AF65-F5344CB8AC3E}">
        <p14:creationId xmlns:p14="http://schemas.microsoft.com/office/powerpoint/2010/main" val="137502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wordt koffie gemaakt?</a:t>
            </a:r>
          </a:p>
        </p:txBody>
      </p:sp>
      <p:sp>
        <p:nvSpPr>
          <p:cNvPr id="3" name="Tijdelijke aanduiding voor inhoud 2"/>
          <p:cNvSpPr>
            <a:spLocks noGrp="1"/>
          </p:cNvSpPr>
          <p:nvPr>
            <p:ph idx="1"/>
          </p:nvPr>
        </p:nvSpPr>
        <p:spPr>
          <a:xfrm>
            <a:off x="838200" y="1552828"/>
            <a:ext cx="7886700" cy="3600000"/>
          </a:xfrm>
        </p:spPr>
        <p:txBody>
          <a:bodyPr>
            <a:normAutofit/>
          </a:bodyPr>
          <a:lstStyle/>
          <a:p>
            <a:pPr marL="0" indent="0">
              <a:buNone/>
            </a:pPr>
            <a:r>
              <a:rPr lang="nl-NL" dirty="0"/>
              <a:t>Na acht of negen maanden worden de bessen geoogst. </a:t>
            </a:r>
            <a:br>
              <a:rPr lang="nl-NL" dirty="0"/>
            </a:br>
            <a:endParaRPr lang="nl-NL" dirty="0"/>
          </a:p>
          <a:p>
            <a:pPr marL="0" indent="0">
              <a:buNone/>
            </a:pPr>
            <a:r>
              <a:rPr lang="nl-NL" dirty="0"/>
              <a:t>Twee manieren:</a:t>
            </a:r>
          </a:p>
          <a:p>
            <a:pPr marL="514350" indent="-514350">
              <a:buAutoNum type="arabicParenR"/>
            </a:pPr>
            <a:r>
              <a:rPr lang="nl-NL" dirty="0"/>
              <a:t>Door middel van stromend water </a:t>
            </a:r>
          </a:p>
          <a:p>
            <a:pPr marL="514350" indent="-514350">
              <a:buAutoNum type="arabicParenR"/>
            </a:pPr>
            <a:r>
              <a:rPr lang="nl-NL" dirty="0"/>
              <a:t>De koffiebessen in de zon laten drogen</a:t>
            </a:r>
          </a:p>
        </p:txBody>
      </p:sp>
      <p:sp>
        <p:nvSpPr>
          <p:cNvPr id="4" name="Tijdelijke aanduiding voor dianummer 3"/>
          <p:cNvSpPr>
            <a:spLocks noGrp="1"/>
          </p:cNvSpPr>
          <p:nvPr>
            <p:ph type="sldNum" sz="quarter" idx="12"/>
          </p:nvPr>
        </p:nvSpPr>
        <p:spPr/>
        <p:txBody>
          <a:bodyPr/>
          <a:lstStyle/>
          <a:p>
            <a:fld id="{4A10546C-30F7-4993-A67E-F07C783290B4}" type="slidenum">
              <a:rPr lang="nl-NL" smtClean="0"/>
              <a:t>5</a:t>
            </a:fld>
            <a:endParaRPr lang="nl-NL"/>
          </a:p>
        </p:txBody>
      </p:sp>
      <p:pic>
        <p:nvPicPr>
          <p:cNvPr id="2050" name="Picture 2" descr="Gerelateerde afbee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5950" y="4392686"/>
            <a:ext cx="2686050" cy="1258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09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wordt koffie gemaakt?</a:t>
            </a:r>
          </a:p>
        </p:txBody>
      </p:sp>
      <p:pic>
        <p:nvPicPr>
          <p:cNvPr id="1026" name="Picture 2" descr="Afbeeldingsresultaat voor koffiebonen en gemalen bon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832" y="2601981"/>
            <a:ext cx="4274058" cy="2958581"/>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p:txBody>
          <a:bodyPr>
            <a:normAutofit/>
          </a:bodyPr>
          <a:lstStyle/>
          <a:p>
            <a:pPr marL="0" indent="0">
              <a:buNone/>
            </a:pPr>
            <a:r>
              <a:rPr lang="nl-NL" dirty="0"/>
              <a:t>Vervolgens gaan de koffiebonen naar de branderij. </a:t>
            </a:r>
            <a:br>
              <a:rPr lang="nl-NL" dirty="0"/>
            </a:br>
            <a:endParaRPr lang="nl-NL" dirty="0"/>
          </a:p>
          <a:p>
            <a:pPr marL="0" indent="0">
              <a:buNone/>
            </a:pPr>
            <a:r>
              <a:rPr lang="nl-NL" dirty="0"/>
              <a:t>Vervolgens kunnen de bonen </a:t>
            </a:r>
            <a:br>
              <a:rPr lang="nl-NL" dirty="0"/>
            </a:br>
            <a:r>
              <a:rPr lang="nl-NL" dirty="0"/>
              <a:t>gemalen worden en daarvan kan </a:t>
            </a:r>
            <a:br>
              <a:rPr lang="nl-NL" dirty="0"/>
            </a:br>
            <a:r>
              <a:rPr lang="nl-NL" dirty="0"/>
              <a:t>koffie gezet worden. </a:t>
            </a:r>
          </a:p>
        </p:txBody>
      </p:sp>
      <p:sp>
        <p:nvSpPr>
          <p:cNvPr id="4" name="Tijdelijke aanduiding voor dianummer 3"/>
          <p:cNvSpPr>
            <a:spLocks noGrp="1"/>
          </p:cNvSpPr>
          <p:nvPr>
            <p:ph type="sldNum" sz="quarter" idx="12"/>
          </p:nvPr>
        </p:nvSpPr>
        <p:spPr/>
        <p:txBody>
          <a:bodyPr/>
          <a:lstStyle/>
          <a:p>
            <a:fld id="{4A10546C-30F7-4993-A67E-F07C783290B4}" type="slidenum">
              <a:rPr lang="nl-NL" smtClean="0"/>
              <a:t>6</a:t>
            </a:fld>
            <a:endParaRPr lang="nl-NL"/>
          </a:p>
        </p:txBody>
      </p:sp>
    </p:spTree>
    <p:extLst>
      <p:ext uri="{BB962C8B-B14F-4D97-AF65-F5344CB8AC3E}">
        <p14:creationId xmlns:p14="http://schemas.microsoft.com/office/powerpoint/2010/main" val="402702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Twee soorten koffiestruiken.</a:t>
            </a:r>
          </a:p>
        </p:txBody>
      </p:sp>
      <p:sp>
        <p:nvSpPr>
          <p:cNvPr id="3" name="Tijdelijke aanduiding voor inhoud 2"/>
          <p:cNvSpPr>
            <a:spLocks noGrp="1"/>
          </p:cNvSpPr>
          <p:nvPr>
            <p:ph idx="1"/>
          </p:nvPr>
        </p:nvSpPr>
        <p:spPr/>
        <p:txBody>
          <a:bodyPr>
            <a:normAutofit/>
          </a:bodyPr>
          <a:lstStyle/>
          <a:p>
            <a:pPr marL="0" indent="0">
              <a:buNone/>
            </a:pPr>
            <a:r>
              <a:rPr lang="nl-NL" dirty="0"/>
              <a:t>Over de hele wereld zijn er bijna honderd verschillende soorten koffiebonen. </a:t>
            </a:r>
          </a:p>
          <a:p>
            <a:pPr marL="0" indent="0">
              <a:buNone/>
            </a:pPr>
            <a:endParaRPr lang="nl-NL" dirty="0"/>
          </a:p>
          <a:p>
            <a:pPr marL="0" indent="0">
              <a:buNone/>
            </a:pPr>
            <a:r>
              <a:rPr lang="nl-NL" dirty="0"/>
              <a:t>Twee hoofdsoorten:</a:t>
            </a:r>
          </a:p>
          <a:p>
            <a:pPr marL="514350" indent="-514350">
              <a:buAutoNum type="arabicParenR"/>
            </a:pPr>
            <a:r>
              <a:rPr lang="nl-NL" dirty="0" err="1"/>
              <a:t>Arabica</a:t>
            </a:r>
            <a:r>
              <a:rPr lang="nl-NL" dirty="0"/>
              <a:t> koffiebonen (a) </a:t>
            </a:r>
          </a:p>
          <a:p>
            <a:pPr marL="514350" indent="-514350">
              <a:buAutoNum type="arabicParenR"/>
            </a:pPr>
            <a:r>
              <a:rPr lang="nl-NL" dirty="0" err="1"/>
              <a:t>Robusta</a:t>
            </a:r>
            <a:r>
              <a:rPr lang="nl-NL" dirty="0"/>
              <a:t> koffiebonen (r)</a:t>
            </a:r>
            <a:br>
              <a:rPr lang="nl-NL" dirty="0"/>
            </a:br>
            <a:r>
              <a:rPr lang="nl-NL" dirty="0"/>
              <a:t>					</a:t>
            </a:r>
            <a:r>
              <a:rPr lang="nl-NL" dirty="0" smtClean="0"/>
              <a:t>            </a:t>
            </a:r>
            <a:r>
              <a:rPr lang="nl-NL" sz="1800" dirty="0" smtClean="0"/>
              <a:t>(</a:t>
            </a:r>
            <a:r>
              <a:rPr lang="nl-NL" sz="1800" dirty="0"/>
              <a:t>m) staat voor beide</a:t>
            </a:r>
          </a:p>
        </p:txBody>
      </p:sp>
      <p:sp>
        <p:nvSpPr>
          <p:cNvPr id="4" name="Tijdelijke aanduiding voor dianummer 3"/>
          <p:cNvSpPr>
            <a:spLocks noGrp="1"/>
          </p:cNvSpPr>
          <p:nvPr>
            <p:ph type="sldNum" sz="quarter" idx="12"/>
          </p:nvPr>
        </p:nvSpPr>
        <p:spPr/>
        <p:txBody>
          <a:bodyPr/>
          <a:lstStyle/>
          <a:p>
            <a:fld id="{4A10546C-30F7-4993-A67E-F07C783290B4}" type="slidenum">
              <a:rPr lang="nl-NL" smtClean="0"/>
              <a:t>7</a:t>
            </a:fld>
            <a:endParaRPr lang="nl-NL"/>
          </a:p>
        </p:txBody>
      </p:sp>
      <p:pic>
        <p:nvPicPr>
          <p:cNvPr id="5" name="Afbeelding 4"/>
          <p:cNvPicPr>
            <a:picLocks noChangeAspect="1"/>
          </p:cNvPicPr>
          <p:nvPr/>
        </p:nvPicPr>
        <p:blipFill>
          <a:blip r:embed="rId3"/>
          <a:stretch>
            <a:fillRect/>
          </a:stretch>
        </p:blipFill>
        <p:spPr>
          <a:xfrm>
            <a:off x="6672072" y="2991501"/>
            <a:ext cx="3721250" cy="1699371"/>
          </a:xfrm>
          <a:prstGeom prst="rect">
            <a:avLst/>
          </a:prstGeom>
        </p:spPr>
      </p:pic>
    </p:spTree>
    <p:extLst>
      <p:ext uri="{BB962C8B-B14F-4D97-AF65-F5344CB8AC3E}">
        <p14:creationId xmlns:p14="http://schemas.microsoft.com/office/powerpoint/2010/main" val="1078066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0" y="0"/>
            <a:ext cx="12192000" cy="5698548"/>
          </a:xfrm>
          <a:prstGeom prst="rect">
            <a:avLst/>
          </a:prstGeom>
        </p:spPr>
      </p:pic>
      <p:sp>
        <p:nvSpPr>
          <p:cNvPr id="2" name="Titel 1"/>
          <p:cNvSpPr>
            <a:spLocks noGrp="1"/>
          </p:cNvSpPr>
          <p:nvPr>
            <p:ph type="title"/>
          </p:nvPr>
        </p:nvSpPr>
        <p:spPr/>
        <p:txBody>
          <a:bodyPr>
            <a:normAutofit/>
          </a:bodyPr>
          <a:lstStyle/>
          <a:p>
            <a:r>
              <a:rPr lang="nl-NL" sz="4000" dirty="0">
                <a:solidFill>
                  <a:schemeClr val="bg1"/>
                </a:solidFill>
              </a:rPr>
              <a:t>De duurste koffie van de wereld</a:t>
            </a:r>
          </a:p>
        </p:txBody>
      </p:sp>
      <p:sp>
        <p:nvSpPr>
          <p:cNvPr id="3" name="Tijdelijke aanduiding voor inhoud 2"/>
          <p:cNvSpPr>
            <a:spLocks noGrp="1"/>
          </p:cNvSpPr>
          <p:nvPr>
            <p:ph idx="1"/>
          </p:nvPr>
        </p:nvSpPr>
        <p:spPr/>
        <p:txBody>
          <a:bodyPr>
            <a:normAutofit/>
          </a:bodyPr>
          <a:lstStyle/>
          <a:p>
            <a:pPr marL="0" indent="0">
              <a:buNone/>
            </a:pPr>
            <a:r>
              <a:rPr lang="nl-NL" sz="2400" dirty="0" err="1">
                <a:solidFill>
                  <a:schemeClr val="bg1"/>
                </a:solidFill>
              </a:rPr>
              <a:t>Kopi</a:t>
            </a:r>
            <a:r>
              <a:rPr lang="nl-NL" sz="2400" dirty="0">
                <a:solidFill>
                  <a:schemeClr val="bg1"/>
                </a:solidFill>
              </a:rPr>
              <a:t> </a:t>
            </a:r>
            <a:r>
              <a:rPr lang="nl-NL" sz="2400" dirty="0" err="1">
                <a:solidFill>
                  <a:schemeClr val="bg1"/>
                </a:solidFill>
              </a:rPr>
              <a:t>Luwak</a:t>
            </a:r>
            <a:r>
              <a:rPr lang="nl-NL" sz="2400" dirty="0">
                <a:solidFill>
                  <a:schemeClr val="bg1"/>
                </a:solidFill>
              </a:rPr>
              <a:t> is de meest luxe en duurste koffie ter wereld. </a:t>
            </a:r>
          </a:p>
          <a:p>
            <a:pPr marL="0" indent="0">
              <a:buNone/>
            </a:pPr>
            <a:endParaRPr lang="nl-NL" sz="2400" dirty="0">
              <a:solidFill>
                <a:schemeClr val="bg1"/>
              </a:solidFill>
            </a:endParaRPr>
          </a:p>
          <a:p>
            <a:pPr marL="0" indent="0">
              <a:buNone/>
            </a:pPr>
            <a:r>
              <a:rPr lang="nl-NL" sz="2400" dirty="0">
                <a:solidFill>
                  <a:schemeClr val="bg1"/>
                </a:solidFill>
              </a:rPr>
              <a:t>De </a:t>
            </a:r>
            <a:r>
              <a:rPr lang="nl-NL" sz="2400" dirty="0" err="1">
                <a:solidFill>
                  <a:schemeClr val="bg1"/>
                </a:solidFill>
              </a:rPr>
              <a:t>Luwak</a:t>
            </a:r>
            <a:r>
              <a:rPr lang="nl-NL" sz="2400" dirty="0">
                <a:solidFill>
                  <a:schemeClr val="bg1"/>
                </a:solidFill>
              </a:rPr>
              <a:t> kan de bonen die in de koffiebessen zitten niet verteren, waardoor het dier de bonen uit poept. </a:t>
            </a:r>
          </a:p>
        </p:txBody>
      </p:sp>
      <p:sp>
        <p:nvSpPr>
          <p:cNvPr id="4" name="Tijdelijke aanduiding voor dianummer 3"/>
          <p:cNvSpPr>
            <a:spLocks noGrp="1"/>
          </p:cNvSpPr>
          <p:nvPr>
            <p:ph type="sldNum" sz="quarter" idx="12"/>
          </p:nvPr>
        </p:nvSpPr>
        <p:spPr/>
        <p:txBody>
          <a:bodyPr/>
          <a:lstStyle/>
          <a:p>
            <a:fld id="{4A10546C-30F7-4993-A67E-F07C783290B4}" type="slidenum">
              <a:rPr lang="nl-NL" smtClean="0"/>
              <a:t>8</a:t>
            </a:fld>
            <a:endParaRPr lang="nl-NL"/>
          </a:p>
        </p:txBody>
      </p:sp>
    </p:spTree>
    <p:extLst>
      <p:ext uri="{BB962C8B-B14F-4D97-AF65-F5344CB8AC3E}">
        <p14:creationId xmlns:p14="http://schemas.microsoft.com/office/powerpoint/2010/main" val="2245939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t>De 4 manieren van koffie zetten.</a:t>
            </a:r>
          </a:p>
        </p:txBody>
      </p:sp>
      <p:sp>
        <p:nvSpPr>
          <p:cNvPr id="3" name="Tijdelijke aanduiding voor inhoud 2"/>
          <p:cNvSpPr>
            <a:spLocks noGrp="1"/>
          </p:cNvSpPr>
          <p:nvPr>
            <p:ph idx="1"/>
          </p:nvPr>
        </p:nvSpPr>
        <p:spPr>
          <a:xfrm>
            <a:off x="2152650" y="1459694"/>
            <a:ext cx="7886700" cy="3616712"/>
          </a:xfrm>
        </p:spPr>
        <p:txBody>
          <a:bodyPr>
            <a:normAutofit/>
          </a:bodyPr>
          <a:lstStyle/>
          <a:p>
            <a:pPr marL="0" indent="0">
              <a:buNone/>
            </a:pPr>
            <a:r>
              <a:rPr lang="nl-NL" dirty="0"/>
              <a:t>	Koffie </a:t>
            </a:r>
            <a:r>
              <a:rPr lang="nl-NL" dirty="0" err="1"/>
              <a:t>pads</a:t>
            </a:r>
            <a:r>
              <a:rPr lang="nl-NL" dirty="0"/>
              <a:t>			Koffiefilter</a:t>
            </a:r>
          </a:p>
          <a:p>
            <a:pPr marL="0" indent="0">
              <a:buNone/>
            </a:pPr>
            <a:endParaRPr lang="nl-NL" dirty="0"/>
          </a:p>
          <a:p>
            <a:pPr marL="0" indent="0">
              <a:buNone/>
            </a:pPr>
            <a:endParaRPr lang="nl-NL" dirty="0"/>
          </a:p>
          <a:p>
            <a:pPr marL="0" indent="0">
              <a:buNone/>
            </a:pPr>
            <a:endParaRPr lang="nl-NL" dirty="0"/>
          </a:p>
          <a:p>
            <a:pPr marL="0" indent="0">
              <a:buNone/>
            </a:pPr>
            <a:r>
              <a:rPr lang="nl-NL" dirty="0"/>
              <a:t>	Koffiebonen		Koffiecups</a:t>
            </a:r>
          </a:p>
          <a:p>
            <a:endParaRPr lang="nl-NL" dirty="0"/>
          </a:p>
        </p:txBody>
      </p:sp>
      <p:sp>
        <p:nvSpPr>
          <p:cNvPr id="4" name="Tijdelijke aanduiding voor dianummer 3"/>
          <p:cNvSpPr>
            <a:spLocks noGrp="1"/>
          </p:cNvSpPr>
          <p:nvPr>
            <p:ph type="sldNum" sz="quarter" idx="12"/>
          </p:nvPr>
        </p:nvSpPr>
        <p:spPr/>
        <p:txBody>
          <a:bodyPr/>
          <a:lstStyle/>
          <a:p>
            <a:fld id="{4A10546C-30F7-4993-A67E-F07C783290B4}" type="slidenum">
              <a:rPr lang="nl-NL" smtClean="0"/>
              <a:t>9</a:t>
            </a:fld>
            <a:endParaRPr lang="nl-NL"/>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8573" y="2153115"/>
            <a:ext cx="1515208" cy="1106102"/>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8568" y="2153592"/>
            <a:ext cx="1586402" cy="882170"/>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4840" y="4066268"/>
            <a:ext cx="1262674" cy="1010139"/>
          </a:xfrm>
          <a:prstGeom prst="rect">
            <a:avLst/>
          </a:prstGeom>
        </p:spPr>
      </p:pic>
      <p:pic>
        <p:nvPicPr>
          <p:cNvPr id="9" name="Afbeelding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2443" y="4066267"/>
            <a:ext cx="1398653" cy="1138012"/>
          </a:xfrm>
          <a:prstGeom prst="rect">
            <a:avLst/>
          </a:prstGeom>
        </p:spPr>
      </p:pic>
    </p:spTree>
    <p:extLst>
      <p:ext uri="{BB962C8B-B14F-4D97-AF65-F5344CB8AC3E}">
        <p14:creationId xmlns:p14="http://schemas.microsoft.com/office/powerpoint/2010/main" val="284488848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1886</TotalTime>
  <Words>977</Words>
  <Application>Microsoft Office PowerPoint</Application>
  <PresentationFormat>Breedbeeld</PresentationFormat>
  <Paragraphs>85</Paragraphs>
  <Slides>11</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Calibri</vt:lpstr>
      <vt:lpstr>Arial</vt:lpstr>
      <vt:lpstr>Avenir LT</vt:lpstr>
      <vt:lpstr>Kantoorthema</vt:lpstr>
      <vt:lpstr>Spreekbeurt Koffie</vt:lpstr>
      <vt:lpstr>Inhoud spreekbeurt</vt:lpstr>
      <vt:lpstr>De geschiedenis van koffie</vt:lpstr>
      <vt:lpstr>Hoe wordt koffie gemaakt?</vt:lpstr>
      <vt:lpstr>Hoe wordt koffie gemaakt?</vt:lpstr>
      <vt:lpstr>Hoe wordt koffie gemaakt?</vt:lpstr>
      <vt:lpstr>Twee soorten koffiestruiken.</vt:lpstr>
      <vt:lpstr>De duurste koffie van de wereld</vt:lpstr>
      <vt:lpstr>De 4 manieren van koffie zetten.</vt:lpstr>
      <vt:lpstr>Wist je dat…?</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Promotiecommissie</dc:title>
  <dc:creator>Fortune Coffee</dc:creator>
  <cp:lastModifiedBy>Matthijs Wiegant</cp:lastModifiedBy>
  <cp:revision>112</cp:revision>
  <dcterms:created xsi:type="dcterms:W3CDTF">2015-05-26T14:39:35Z</dcterms:created>
  <dcterms:modified xsi:type="dcterms:W3CDTF">2017-06-12T06:30:44Z</dcterms:modified>
</cp:coreProperties>
</file>